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Lst>
  <p:notesMasterIdLst>
    <p:notesMasterId r:id="rId15"/>
  </p:notesMasterIdLst>
  <p:handoutMasterIdLst>
    <p:handoutMasterId r:id="rId16"/>
  </p:handoutMasterIdLst>
  <p:sldIdLst>
    <p:sldId id="256" r:id="rId5"/>
    <p:sldId id="258" r:id="rId6"/>
    <p:sldId id="310" r:id="rId7"/>
    <p:sldId id="308" r:id="rId8"/>
    <p:sldId id="307" r:id="rId9"/>
    <p:sldId id="301" r:id="rId10"/>
    <p:sldId id="311" r:id="rId11"/>
    <p:sldId id="312" r:id="rId12"/>
    <p:sldId id="302" r:id="rId13"/>
    <p:sldId id="305"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2A24"/>
    <a:srgbClr val="E42A24"/>
    <a:srgbClr val="E41B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84" autoAdjust="0"/>
    <p:restoredTop sz="74623" autoAdjust="0"/>
  </p:normalViewPr>
  <p:slideViewPr>
    <p:cSldViewPr>
      <p:cViewPr varScale="1">
        <p:scale>
          <a:sx n="80" d="100"/>
          <a:sy n="80" d="100"/>
        </p:scale>
        <p:origin x="1627" y="5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B2E3DA-5A0F-4F19-A3B8-D922933969F5}" type="datetimeFigureOut">
              <a:rPr lang="en-GB" smtClean="0"/>
              <a:t>26/02/2021</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4F4050-90E4-443E-B6FA-2DD9C016838F}" type="slidenum">
              <a:rPr lang="en-GB" smtClean="0"/>
              <a:t>‹#›</a:t>
            </a:fld>
            <a:endParaRPr lang="en-GB"/>
          </a:p>
        </p:txBody>
      </p:sp>
    </p:spTree>
    <p:extLst>
      <p:ext uri="{BB962C8B-B14F-4D97-AF65-F5344CB8AC3E}">
        <p14:creationId xmlns:p14="http://schemas.microsoft.com/office/powerpoint/2010/main" val="778865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04D18-74B1-4B5E-B52C-19CCD19D4303}" type="datetimeFigureOut">
              <a:rPr lang="en-GB" smtClean="0"/>
              <a:t>26/02/2021</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6C794D-7DC7-4755-8744-0523C236382F}" type="slidenum">
              <a:rPr lang="en-GB" smtClean="0"/>
              <a:t>‹#›</a:t>
            </a:fld>
            <a:endParaRPr lang="en-GB"/>
          </a:p>
        </p:txBody>
      </p:sp>
    </p:spTree>
    <p:extLst>
      <p:ext uri="{BB962C8B-B14F-4D97-AF65-F5344CB8AC3E}">
        <p14:creationId xmlns:p14="http://schemas.microsoft.com/office/powerpoint/2010/main" val="746107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6C794D-7DC7-4755-8744-0523C236382F}" type="slidenum">
              <a:rPr lang="en-GB" smtClean="0"/>
              <a:t>1</a:t>
            </a:fld>
            <a:endParaRPr lang="en-GB"/>
          </a:p>
        </p:txBody>
      </p:sp>
    </p:spTree>
    <p:extLst>
      <p:ext uri="{BB962C8B-B14F-4D97-AF65-F5344CB8AC3E}">
        <p14:creationId xmlns:p14="http://schemas.microsoft.com/office/powerpoint/2010/main" val="3694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6C794D-7DC7-4755-8744-0523C236382F}" type="slidenum">
              <a:rPr lang="en-GB" smtClean="0"/>
              <a:t>10</a:t>
            </a:fld>
            <a:endParaRPr lang="en-GB"/>
          </a:p>
        </p:txBody>
      </p:sp>
    </p:spTree>
    <p:extLst>
      <p:ext uri="{BB962C8B-B14F-4D97-AF65-F5344CB8AC3E}">
        <p14:creationId xmlns:p14="http://schemas.microsoft.com/office/powerpoint/2010/main" val="143791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6C794D-7DC7-4755-8744-0523C236382F}" type="slidenum">
              <a:rPr lang="en-GB" smtClean="0"/>
              <a:t>2</a:t>
            </a:fld>
            <a:endParaRPr lang="en-GB"/>
          </a:p>
        </p:txBody>
      </p:sp>
    </p:spTree>
    <p:extLst>
      <p:ext uri="{BB962C8B-B14F-4D97-AF65-F5344CB8AC3E}">
        <p14:creationId xmlns:p14="http://schemas.microsoft.com/office/powerpoint/2010/main" val="332121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6C794D-7DC7-4755-8744-0523C236382F}" type="slidenum">
              <a:rPr lang="en-GB" smtClean="0"/>
              <a:t>3</a:t>
            </a:fld>
            <a:endParaRPr lang="en-GB"/>
          </a:p>
        </p:txBody>
      </p:sp>
    </p:spTree>
    <p:extLst>
      <p:ext uri="{BB962C8B-B14F-4D97-AF65-F5344CB8AC3E}">
        <p14:creationId xmlns:p14="http://schemas.microsoft.com/office/powerpoint/2010/main" val="216262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6C794D-7DC7-4755-8744-0523C236382F}" type="slidenum">
              <a:rPr lang="en-GB" smtClean="0"/>
              <a:t>4</a:t>
            </a:fld>
            <a:endParaRPr lang="en-GB"/>
          </a:p>
        </p:txBody>
      </p:sp>
    </p:spTree>
    <p:extLst>
      <p:ext uri="{BB962C8B-B14F-4D97-AF65-F5344CB8AC3E}">
        <p14:creationId xmlns:p14="http://schemas.microsoft.com/office/powerpoint/2010/main" val="168866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2200" b="1" baseline="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122499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6C794D-7DC7-4755-8744-0523C236382F}" type="slidenum">
              <a:rPr lang="en-GB" smtClean="0"/>
              <a:t>6</a:t>
            </a:fld>
            <a:endParaRPr lang="en-GB"/>
          </a:p>
        </p:txBody>
      </p:sp>
    </p:spTree>
    <p:extLst>
      <p:ext uri="{BB962C8B-B14F-4D97-AF65-F5344CB8AC3E}">
        <p14:creationId xmlns:p14="http://schemas.microsoft.com/office/powerpoint/2010/main" val="282955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6C794D-7DC7-4755-8744-0523C236382F}" type="slidenum">
              <a:rPr lang="en-GB" smtClean="0"/>
              <a:t>7</a:t>
            </a:fld>
            <a:endParaRPr lang="en-GB"/>
          </a:p>
        </p:txBody>
      </p:sp>
    </p:spTree>
    <p:extLst>
      <p:ext uri="{BB962C8B-B14F-4D97-AF65-F5344CB8AC3E}">
        <p14:creationId xmlns:p14="http://schemas.microsoft.com/office/powerpoint/2010/main" val="1602304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6C794D-7DC7-4755-8744-0523C236382F}" type="slidenum">
              <a:rPr lang="en-GB" smtClean="0"/>
              <a:t>8</a:t>
            </a:fld>
            <a:endParaRPr lang="en-GB"/>
          </a:p>
        </p:txBody>
      </p:sp>
    </p:spTree>
    <p:extLst>
      <p:ext uri="{BB962C8B-B14F-4D97-AF65-F5344CB8AC3E}">
        <p14:creationId xmlns:p14="http://schemas.microsoft.com/office/powerpoint/2010/main" val="4010838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6C794D-7DC7-4755-8744-0523C236382F}" type="slidenum">
              <a:rPr lang="en-GB" smtClean="0"/>
              <a:t>9</a:t>
            </a:fld>
            <a:endParaRPr lang="en-GB"/>
          </a:p>
        </p:txBody>
      </p:sp>
    </p:spTree>
    <p:extLst>
      <p:ext uri="{BB962C8B-B14F-4D97-AF65-F5344CB8AC3E}">
        <p14:creationId xmlns:p14="http://schemas.microsoft.com/office/powerpoint/2010/main" val="1709144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2" descr="G:\Communications\MCDB\Brand\Brand guidelines\Logos\Marque CMYK.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219100"/>
            <a:ext cx="2430574" cy="9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29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05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bullet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7544" y="411510"/>
            <a:ext cx="1306488" cy="565175"/>
          </a:xfrm>
          <a:prstGeom prst="rect">
            <a:avLst/>
          </a:prstGeom>
        </p:spPr>
        <p:txBody>
          <a:bodyPr/>
          <a:lstStyle>
            <a:lvl1pPr>
              <a:defRPr sz="3200" b="1">
                <a:latin typeface="Arial" panose="020B0604020202020204" pitchFamily="34" charset="0"/>
                <a:cs typeface="Arial" panose="020B0604020202020204" pitchFamily="34" charset="0"/>
              </a:defRPr>
            </a:lvl1pPr>
          </a:lstStyle>
          <a:p>
            <a:r>
              <a:rPr lang="en-US" dirty="0"/>
              <a:t>Title</a:t>
            </a:r>
            <a:endParaRPr lang="en-GB" dirty="0"/>
          </a:p>
        </p:txBody>
      </p:sp>
      <p:sp>
        <p:nvSpPr>
          <p:cNvPr id="3" name="Content Placeholder 3"/>
          <p:cNvSpPr>
            <a:spLocks noGrp="1"/>
          </p:cNvSpPr>
          <p:nvPr>
            <p:ph sz="half" idx="2" hasCustomPrompt="1"/>
          </p:nvPr>
        </p:nvSpPr>
        <p:spPr>
          <a:xfrm>
            <a:off x="457200" y="1275606"/>
            <a:ext cx="7571184" cy="3318619"/>
          </a:xfrm>
          <a:prstGeom prst="rect">
            <a:avLst/>
          </a:prstGeom>
        </p:spPr>
        <p:txBody>
          <a:bodyPr/>
          <a:lstStyle>
            <a:lvl1pPr marL="285750" indent="-285750">
              <a:buClr>
                <a:srgbClr val="EE2A24"/>
              </a:buClr>
              <a:buFont typeface="Arial" panose="020B0604020202020204" pitchFamily="34" charset="0"/>
              <a:buChar cha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Bullets</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Bullets</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Bullets</a:t>
            </a:r>
            <a:endParaRPr lang="en-US" sz="1800" b="0" cap="none" dirty="0">
              <a:latin typeface="Arial" panose="020B0604020202020204" pitchFamily="34" charset="0"/>
              <a:cs typeface="Arial" panose="020B0604020202020204" pitchFamily="34" charset="0"/>
            </a:endParaRPr>
          </a:p>
          <a:p>
            <a:pPr lvl="0"/>
            <a:endParaRPr lang="en-GB" dirty="0"/>
          </a:p>
        </p:txBody>
      </p:sp>
    </p:spTree>
    <p:extLst>
      <p:ext uri="{BB962C8B-B14F-4D97-AF65-F5344CB8AC3E}">
        <p14:creationId xmlns:p14="http://schemas.microsoft.com/office/powerpoint/2010/main" val="370713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ouble - title and bullet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7544" y="339502"/>
            <a:ext cx="1450504" cy="565175"/>
          </a:xfrm>
          <a:prstGeom prst="rect">
            <a:avLst/>
          </a:prstGeom>
        </p:spPr>
        <p:txBody>
          <a:bodyPr/>
          <a:lstStyle>
            <a:lvl1pPr>
              <a:defRPr sz="3200" b="1">
                <a:latin typeface="Arial" panose="020B0604020202020204" pitchFamily="34" charset="0"/>
                <a:cs typeface="Arial" panose="020B0604020202020204" pitchFamily="34" charset="0"/>
              </a:defRPr>
            </a:lvl1pPr>
          </a:lstStyle>
          <a:p>
            <a:r>
              <a:rPr lang="en-US" dirty="0"/>
              <a:t>Title</a:t>
            </a:r>
            <a:endParaRPr lang="en-GB" dirty="0"/>
          </a:p>
        </p:txBody>
      </p:sp>
      <p:sp>
        <p:nvSpPr>
          <p:cNvPr id="3" name="Content Placeholder 2"/>
          <p:cNvSpPr>
            <a:spLocks noGrp="1"/>
          </p:cNvSpPr>
          <p:nvPr>
            <p:ph sz="half" idx="1" hasCustomPrompt="1"/>
          </p:nvPr>
        </p:nvSpPr>
        <p:spPr>
          <a:xfrm>
            <a:off x="457200" y="1200150"/>
            <a:ext cx="4038600" cy="3394075"/>
          </a:xfrm>
          <a:prstGeom prst="rect">
            <a:avLst/>
          </a:prstGeom>
        </p:spPr>
        <p:txBody>
          <a:bodyPr/>
          <a:lstStyle>
            <a:lvl1pPr marL="285750" indent="-285750">
              <a:buClr>
                <a:srgbClr val="EE2A24"/>
              </a:buClr>
              <a:buFont typeface="Arial" panose="020B0604020202020204" pitchFamily="34" charset="0"/>
              <a:buChar char="­"/>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Bullets</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Bullets</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Bullets</a:t>
            </a:r>
            <a:endParaRPr lang="en-US" sz="1800" b="0" cap="none" dirty="0">
              <a:latin typeface="Arial" panose="020B0604020202020204" pitchFamily="34" charset="0"/>
              <a:cs typeface="Arial" panose="020B0604020202020204" pitchFamily="34" charset="0"/>
            </a:endParaRPr>
          </a:p>
          <a:p>
            <a:pPr lvl="0"/>
            <a:endParaRPr lang="en-GB" dirty="0"/>
          </a:p>
        </p:txBody>
      </p:sp>
      <p:sp>
        <p:nvSpPr>
          <p:cNvPr id="4" name="Content Placeholder 3"/>
          <p:cNvSpPr>
            <a:spLocks noGrp="1"/>
          </p:cNvSpPr>
          <p:nvPr>
            <p:ph sz="half" idx="2" hasCustomPrompt="1"/>
          </p:nvPr>
        </p:nvSpPr>
        <p:spPr>
          <a:xfrm>
            <a:off x="4648200" y="1200150"/>
            <a:ext cx="4038600" cy="3394075"/>
          </a:xfrm>
          <a:prstGeom prst="rect">
            <a:avLst/>
          </a:prstGeom>
        </p:spPr>
        <p:txBody>
          <a:bodyPr/>
          <a:lstStyle>
            <a:lvl1pPr marL="285750" indent="-285750">
              <a:buClr>
                <a:srgbClr val="EE2A24"/>
              </a:buClr>
              <a:buFont typeface="Arial" panose="020B0604020202020204" pitchFamily="34" charset="0"/>
              <a:buChar char="­"/>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Bullets</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Bullets</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Bullets</a:t>
            </a:r>
            <a:endParaRPr lang="en-US" sz="1800" b="0" cap="none" dirty="0">
              <a:latin typeface="Arial" panose="020B0604020202020204" pitchFamily="34" charset="0"/>
              <a:cs typeface="Arial" panose="020B0604020202020204" pitchFamily="34" charset="0"/>
            </a:endParaRPr>
          </a:p>
          <a:p>
            <a:pPr lvl="0"/>
            <a:endParaRPr lang="en-GB" dirty="0"/>
          </a:p>
        </p:txBody>
      </p:sp>
    </p:spTree>
    <p:extLst>
      <p:ext uri="{BB962C8B-B14F-4D97-AF65-F5344CB8AC3E}">
        <p14:creationId xmlns:p14="http://schemas.microsoft.com/office/powerpoint/2010/main" val="3091777934"/>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H:\downloads\6033956_Power_of_Kindness_locku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6761" y="4418774"/>
            <a:ext cx="1512168" cy="6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3145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81" r:id="rId3"/>
    <p:sldLayoutId id="214748368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openstreetmap.org/" TargetMode="External"/><Relationship Id="rId13" Type="http://schemas.openxmlformats.org/officeDocument/2006/relationships/image" Target="../media/image18.png"/><Relationship Id="rId3" Type="http://schemas.openxmlformats.org/officeDocument/2006/relationships/hyperlink" Target="https://vimeo.com/456462214" TargetMode="External"/><Relationship Id="rId7" Type="http://schemas.openxmlformats.org/officeDocument/2006/relationships/hyperlink" Target="https://www.missingmaps.org/" TargetMode="External"/><Relationship Id="rId12"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manual.forecast-based-financing.org/" TargetMode="External"/><Relationship Id="rId11" Type="http://schemas.openxmlformats.org/officeDocument/2006/relationships/image" Target="../media/image16.png"/><Relationship Id="rId5" Type="http://schemas.openxmlformats.org/officeDocument/2006/relationships/hyperlink" Target="https://www.forecast-based-financing.org/wp-content/uploads/2020/09/Impact-based-forecasting-guide-2020.pdf" TargetMode="External"/><Relationship Id="rId10" Type="http://schemas.openxmlformats.org/officeDocument/2006/relationships/image" Target="../media/image15.png"/><Relationship Id="rId4" Type="http://schemas.openxmlformats.org/officeDocument/2006/relationships/hyperlink" Target="https://www.forecast-based-financing.org/methodology/" TargetMode="External"/><Relationship Id="rId9" Type="http://schemas.openxmlformats.org/officeDocument/2006/relationships/image" Target="../media/image14.png"/><Relationship Id="rId1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B8A80-B285-5B4F-B918-0829ED3F15A8}"/>
              </a:ext>
            </a:extLst>
          </p:cNvPr>
          <p:cNvSpPr/>
          <p:nvPr/>
        </p:nvSpPr>
        <p:spPr>
          <a:xfrm rot="5340000">
            <a:off x="3684001" y="-1102565"/>
            <a:ext cx="199307" cy="6192000"/>
          </a:xfrm>
          <a:prstGeom prst="rect">
            <a:avLst/>
          </a:prstGeom>
          <a:solidFill>
            <a:srgbClr val="EE2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70528C3-AF6D-FD4E-91A7-76C85D51E76F}"/>
              </a:ext>
            </a:extLst>
          </p:cNvPr>
          <p:cNvSpPr txBox="1"/>
          <p:nvPr/>
        </p:nvSpPr>
        <p:spPr>
          <a:xfrm>
            <a:off x="611560" y="1136814"/>
            <a:ext cx="9001000" cy="1938992"/>
          </a:xfrm>
          <a:prstGeom prst="rect">
            <a:avLst/>
          </a:prstGeom>
          <a:noFill/>
        </p:spPr>
        <p:txBody>
          <a:bodyPr wrap="square" rtlCol="0">
            <a:spAutoFit/>
          </a:bodyPr>
          <a:lstStyle/>
          <a:p>
            <a:pPr marL="9525" indent="-9525">
              <a:tabLst>
                <a:tab pos="1420813" algn="l"/>
              </a:tabLst>
            </a:pPr>
            <a:r>
              <a:rPr lang="en-US" sz="6000" b="1" dirty="0">
                <a:latin typeface="Arial" panose="020B0604020202020204" pitchFamily="34" charset="0"/>
                <a:cs typeface="Arial" panose="020B0604020202020204" pitchFamily="34" charset="0"/>
              </a:rPr>
              <a:t>British Red Cross</a:t>
            </a:r>
          </a:p>
          <a:p>
            <a:pPr marL="9525" indent="-9525">
              <a:tabLst>
                <a:tab pos="1420813" algn="l"/>
              </a:tabLst>
            </a:pPr>
            <a:r>
              <a:rPr lang="en-US" sz="6000" b="1" dirty="0">
                <a:latin typeface="Arial" panose="020B0604020202020204" pitchFamily="34" charset="0"/>
                <a:cs typeface="Arial" panose="020B0604020202020204" pitchFamily="34" charset="0"/>
              </a:rPr>
              <a:t>Met Office Hackathon</a:t>
            </a:r>
          </a:p>
        </p:txBody>
      </p:sp>
      <p:sp>
        <p:nvSpPr>
          <p:cNvPr id="4" name="TextBox 3">
            <a:extLst>
              <a:ext uri="{FF2B5EF4-FFF2-40B4-BE49-F238E27FC236}">
                <a16:creationId xmlns:a16="http://schemas.microsoft.com/office/drawing/2014/main" id="{7858230B-50AA-476B-91C7-9CA40247BD27}"/>
              </a:ext>
            </a:extLst>
          </p:cNvPr>
          <p:cNvSpPr txBox="1"/>
          <p:nvPr/>
        </p:nvSpPr>
        <p:spPr>
          <a:xfrm>
            <a:off x="611560" y="2996395"/>
            <a:ext cx="3816425" cy="461665"/>
          </a:xfrm>
          <a:prstGeom prst="rect">
            <a:avLst/>
          </a:prstGeom>
          <a:noFill/>
        </p:spPr>
        <p:txBody>
          <a:bodyPr wrap="square" rtlCol="0">
            <a:spAutoFit/>
          </a:bodyPr>
          <a:lstStyle/>
          <a:p>
            <a:pPr marL="9525" indent="-9525">
              <a:tabLst>
                <a:tab pos="1420813" algn="l"/>
              </a:tabLst>
            </a:pPr>
            <a:r>
              <a:rPr lang="en-US" sz="2400" b="1" dirty="0">
                <a:latin typeface="Arial" panose="020B0604020202020204" pitchFamily="34" charset="0"/>
                <a:cs typeface="Arial" panose="020B0604020202020204" pitchFamily="34" charset="0"/>
              </a:rPr>
              <a:t>March 2021</a:t>
            </a:r>
          </a:p>
        </p:txBody>
      </p:sp>
    </p:spTree>
    <p:extLst>
      <p:ext uri="{BB962C8B-B14F-4D97-AF65-F5344CB8AC3E}">
        <p14:creationId xmlns:p14="http://schemas.microsoft.com/office/powerpoint/2010/main" val="4248948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B8A80-B285-5B4F-B918-0829ED3F15A8}"/>
              </a:ext>
            </a:extLst>
          </p:cNvPr>
          <p:cNvSpPr/>
          <p:nvPr/>
        </p:nvSpPr>
        <p:spPr>
          <a:xfrm rot="5340000">
            <a:off x="3428400" y="-189020"/>
            <a:ext cx="90000" cy="2340000"/>
          </a:xfrm>
          <a:prstGeom prst="rect">
            <a:avLst/>
          </a:prstGeom>
          <a:solidFill>
            <a:srgbClr val="EE2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56C374-67F5-AB43-9955-99D08FA2420A}"/>
              </a:ext>
            </a:extLst>
          </p:cNvPr>
          <p:cNvSpPr txBox="1"/>
          <p:nvPr/>
        </p:nvSpPr>
        <p:spPr>
          <a:xfrm>
            <a:off x="707579" y="495401"/>
            <a:ext cx="6096669" cy="584775"/>
          </a:xfrm>
          <a:prstGeom prst="rect">
            <a:avLst/>
          </a:prstGeom>
          <a:noFill/>
        </p:spPr>
        <p:txBody>
          <a:bodyPr wrap="square" rtlCol="0">
            <a:spAutoFit/>
          </a:bodyPr>
          <a:lstStyle/>
          <a:p>
            <a:pPr marL="9525" indent="-9525">
              <a:tabLst>
                <a:tab pos="1420813" algn="l"/>
              </a:tabLst>
            </a:pPr>
            <a:r>
              <a:rPr lang="en-US" sz="3200" b="1" dirty="0">
                <a:latin typeface="Arial" panose="020B0604020202020204" pitchFamily="34" charset="0"/>
                <a:cs typeface="Arial" panose="020B0604020202020204" pitchFamily="34" charset="0"/>
              </a:rPr>
              <a:t>Further Information</a:t>
            </a:r>
          </a:p>
        </p:txBody>
      </p:sp>
      <p:sp>
        <p:nvSpPr>
          <p:cNvPr id="15" name="Shape 235">
            <a:extLst>
              <a:ext uri="{FF2B5EF4-FFF2-40B4-BE49-F238E27FC236}">
                <a16:creationId xmlns:a16="http://schemas.microsoft.com/office/drawing/2014/main" id="{E056C0FD-7C33-4605-80B5-566BD88E12C8}"/>
              </a:ext>
            </a:extLst>
          </p:cNvPr>
          <p:cNvSpPr/>
          <p:nvPr/>
        </p:nvSpPr>
        <p:spPr>
          <a:xfrm>
            <a:off x="755576" y="1400992"/>
            <a:ext cx="4988012" cy="347325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825500">
              <a:lnSpc>
                <a:spcPct val="120000"/>
              </a:lnSpc>
              <a:defRPr sz="8000" b="1" cap="all">
                <a:latin typeface="Helvetica"/>
                <a:ea typeface="Helvetica"/>
                <a:cs typeface="Helvetica"/>
                <a:sym typeface="Helvetica"/>
              </a:defRPr>
            </a:lvl1pPr>
          </a:lstStyle>
          <a:p>
            <a:pPr marL="285750" lvl="0" indent="-285750">
              <a:buClr>
                <a:srgbClr val="EE2A24"/>
              </a:buClr>
              <a:buFont typeface="Arial" panose="020B0604020202020204" pitchFamily="34" charset="0"/>
              <a:buChar char="­"/>
            </a:pPr>
            <a:r>
              <a:rPr lang="en-GB" sz="1400" b="0" cap="none" dirty="0">
                <a:latin typeface="Arial" panose="020B0604020202020204" pitchFamily="34" charset="0"/>
                <a:cs typeface="Arial" panose="020B0604020202020204" pitchFamily="34" charset="0"/>
              </a:rPr>
              <a:t>Video: Introduction to impact-based forecasting </a:t>
            </a:r>
            <a:r>
              <a:rPr lang="en-GB" sz="1400" b="0" cap="none" dirty="0">
                <a:latin typeface="Arial" panose="020B0604020202020204" pitchFamily="34" charset="0"/>
                <a:cs typeface="Arial" panose="020B0604020202020204" pitchFamily="34" charset="0"/>
                <a:hlinkClick r:id="rId3"/>
              </a:rPr>
              <a:t>https://vimeo.com/456462214</a:t>
            </a:r>
            <a:r>
              <a:rPr lang="en-GB" sz="1400" b="0" cap="none" dirty="0">
                <a:latin typeface="Arial" panose="020B0604020202020204" pitchFamily="34" charset="0"/>
                <a:cs typeface="Arial" panose="020B0604020202020204" pitchFamily="34" charset="0"/>
              </a:rPr>
              <a:t> </a:t>
            </a:r>
          </a:p>
          <a:p>
            <a:pPr marL="285750" lvl="0" indent="-285750">
              <a:buClr>
                <a:srgbClr val="EE2A24"/>
              </a:buClr>
              <a:buFont typeface="Arial" panose="020B0604020202020204" pitchFamily="34" charset="0"/>
              <a:buChar char="­"/>
            </a:pPr>
            <a:r>
              <a:rPr lang="en-GB" sz="1400" b="0" cap="none" dirty="0">
                <a:latin typeface="Arial" panose="020B0604020202020204" pitchFamily="34" charset="0"/>
                <a:cs typeface="Arial" panose="020B0604020202020204" pitchFamily="34" charset="0"/>
              </a:rPr>
              <a:t>Forecast based Finance methodology: </a:t>
            </a:r>
            <a:r>
              <a:rPr lang="en-GB" sz="1400" b="0" cap="none" dirty="0">
                <a:latin typeface="Arial" panose="020B0604020202020204" pitchFamily="34" charset="0"/>
                <a:cs typeface="Arial" panose="020B0604020202020204" pitchFamily="34" charset="0"/>
                <a:hlinkClick r:id="rId4"/>
              </a:rPr>
              <a:t>https://www.forecast-based-financing.org/methodology/</a:t>
            </a:r>
            <a:r>
              <a:rPr lang="en-GB" sz="1400" b="0" cap="none" dirty="0">
                <a:latin typeface="Arial" panose="020B0604020202020204" pitchFamily="34" charset="0"/>
                <a:cs typeface="Arial" panose="020B0604020202020204" pitchFamily="34" charset="0"/>
              </a:rPr>
              <a:t>   </a:t>
            </a:r>
          </a:p>
          <a:p>
            <a:pPr marL="285750" lvl="0" indent="-285750">
              <a:buClr>
                <a:srgbClr val="EE2A24"/>
              </a:buClr>
              <a:buFont typeface="Arial" panose="020B0604020202020204" pitchFamily="34" charset="0"/>
              <a:buChar char="­"/>
            </a:pPr>
            <a:r>
              <a:rPr lang="en-GB" sz="1400" b="0" cap="none" dirty="0">
                <a:latin typeface="Arial" panose="020B0604020202020204" pitchFamily="34" charset="0"/>
                <a:cs typeface="Arial" panose="020B0604020202020204" pitchFamily="34" charset="0"/>
              </a:rPr>
              <a:t>Impact based forecasting guide: </a:t>
            </a:r>
            <a:r>
              <a:rPr lang="en-GB" sz="1400" b="0" cap="none" dirty="0">
                <a:latin typeface="Arial" panose="020B0604020202020204" pitchFamily="34" charset="0"/>
                <a:cs typeface="Arial" panose="020B0604020202020204" pitchFamily="34" charset="0"/>
                <a:hlinkClick r:id="rId5"/>
              </a:rPr>
              <a:t>https://www.forecast-based-financing.org/wp-content/uploads/2020/09/Impact-based-forecasting-guide-2020.pdf</a:t>
            </a:r>
            <a:r>
              <a:rPr lang="en-GB" sz="1400" b="0" cap="none" dirty="0">
                <a:latin typeface="Arial" panose="020B0604020202020204" pitchFamily="34" charset="0"/>
                <a:cs typeface="Arial" panose="020B0604020202020204" pitchFamily="34" charset="0"/>
              </a:rPr>
              <a:t> (Risk Analysis sections)</a:t>
            </a:r>
          </a:p>
          <a:p>
            <a:pPr marL="285750" lvl="0" indent="-285750">
              <a:buClr>
                <a:srgbClr val="EE2A24"/>
              </a:buClr>
              <a:buFont typeface="Arial" panose="020B0604020202020204" pitchFamily="34" charset="0"/>
              <a:buChar char="­"/>
            </a:pPr>
            <a:r>
              <a:rPr lang="en-GB" sz="1400" b="0" cap="none" dirty="0">
                <a:latin typeface="Arial" panose="020B0604020202020204" pitchFamily="34" charset="0"/>
                <a:cs typeface="Arial" panose="020B0604020202020204" pitchFamily="34" charset="0"/>
              </a:rPr>
              <a:t>Forecast based Finance Practitioners Manual: </a:t>
            </a:r>
            <a:r>
              <a:rPr lang="en-GB" sz="1400" b="0" cap="none" dirty="0">
                <a:latin typeface="Arial" panose="020B0604020202020204" pitchFamily="34" charset="0"/>
                <a:cs typeface="Arial" panose="020B0604020202020204" pitchFamily="34" charset="0"/>
                <a:hlinkClick r:id="rId6"/>
              </a:rPr>
              <a:t>https://manual.forecast-based-financing.org/</a:t>
            </a:r>
            <a:r>
              <a:rPr lang="en-GB" sz="1400" b="0" cap="none" dirty="0">
                <a:latin typeface="Arial" panose="020B0604020202020204" pitchFamily="34" charset="0"/>
                <a:cs typeface="Arial" panose="020B0604020202020204" pitchFamily="34" charset="0"/>
              </a:rPr>
              <a:t> (Early Action Protocol and Risk Analysis sections)</a:t>
            </a:r>
          </a:p>
          <a:p>
            <a:pPr marL="285750" lvl="0" indent="-285750">
              <a:buClr>
                <a:srgbClr val="EE2A24"/>
              </a:buClr>
              <a:buFont typeface="Arial" panose="020B0604020202020204" pitchFamily="34" charset="0"/>
              <a:buChar char="­"/>
            </a:pPr>
            <a:r>
              <a:rPr lang="en-GB" sz="1400" b="0" cap="none" dirty="0">
                <a:latin typeface="Arial" panose="020B0604020202020204" pitchFamily="34" charset="0"/>
                <a:cs typeface="Arial" panose="020B0604020202020204" pitchFamily="34" charset="0"/>
              </a:rPr>
              <a:t>Missing Maps Project: </a:t>
            </a:r>
            <a:r>
              <a:rPr lang="en-GB" sz="1400" b="0" cap="none" dirty="0">
                <a:latin typeface="Arial" panose="020B0604020202020204" pitchFamily="34" charset="0"/>
                <a:cs typeface="Arial" panose="020B0604020202020204" pitchFamily="34" charset="0"/>
                <a:hlinkClick r:id="rId7"/>
              </a:rPr>
              <a:t>https://www.missingmaps.org/</a:t>
            </a:r>
            <a:r>
              <a:rPr lang="en-GB" sz="1400" b="0" cap="none" dirty="0">
                <a:latin typeface="Arial" panose="020B0604020202020204" pitchFamily="34" charset="0"/>
                <a:cs typeface="Arial" panose="020B0604020202020204" pitchFamily="34" charset="0"/>
              </a:rPr>
              <a:t> </a:t>
            </a:r>
          </a:p>
          <a:p>
            <a:pPr marL="285750" lvl="0" indent="-285750">
              <a:buClr>
                <a:srgbClr val="EE2A24"/>
              </a:buClr>
              <a:buFont typeface="Arial" panose="020B0604020202020204" pitchFamily="34" charset="0"/>
              <a:buChar char="­"/>
            </a:pPr>
            <a:r>
              <a:rPr lang="en-GB" sz="1400" b="0" cap="none" dirty="0">
                <a:latin typeface="Arial" panose="020B0604020202020204" pitchFamily="34" charset="0"/>
                <a:cs typeface="Arial" panose="020B0604020202020204" pitchFamily="34" charset="0"/>
              </a:rPr>
              <a:t>OpenStreetMap: </a:t>
            </a:r>
            <a:r>
              <a:rPr lang="en-GB" sz="1400" b="0" cap="none" dirty="0">
                <a:latin typeface="Arial" panose="020B0604020202020204" pitchFamily="34" charset="0"/>
                <a:cs typeface="Arial" panose="020B0604020202020204" pitchFamily="34" charset="0"/>
                <a:hlinkClick r:id="rId8"/>
              </a:rPr>
              <a:t>https://www.openstreetmap.org/</a:t>
            </a:r>
            <a:r>
              <a:rPr lang="en-GB" sz="1400" b="0" cap="none" dirty="0">
                <a:latin typeface="Arial" panose="020B0604020202020204" pitchFamily="34" charset="0"/>
                <a:cs typeface="Arial" panose="020B0604020202020204" pitchFamily="34" charset="0"/>
              </a:rPr>
              <a:t> </a:t>
            </a:r>
          </a:p>
          <a:p>
            <a:pPr marL="285750" lvl="0" indent="-285750">
              <a:buClr>
                <a:srgbClr val="EE2A24"/>
              </a:buClr>
              <a:buFont typeface="Arial" panose="020B0604020202020204" pitchFamily="34" charset="0"/>
              <a:buChar char="­"/>
            </a:pPr>
            <a:endParaRPr lang="en-US" sz="1600" b="0" cap="none"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5261E9C-6534-4541-ABD7-296B3FB7125E}"/>
              </a:ext>
            </a:extLst>
          </p:cNvPr>
          <p:cNvPicPr>
            <a:picLocks noChangeAspect="1"/>
          </p:cNvPicPr>
          <p:nvPr/>
        </p:nvPicPr>
        <p:blipFill>
          <a:blip r:embed="rId9"/>
          <a:stretch>
            <a:fillRect/>
          </a:stretch>
        </p:blipFill>
        <p:spPr>
          <a:xfrm>
            <a:off x="7272744" y="1203598"/>
            <a:ext cx="1768173" cy="2520280"/>
          </a:xfrm>
          <a:prstGeom prst="rect">
            <a:avLst/>
          </a:prstGeom>
          <a:ln>
            <a:solidFill>
              <a:schemeClr val="tx1"/>
            </a:solidFill>
          </a:ln>
        </p:spPr>
      </p:pic>
      <p:pic>
        <p:nvPicPr>
          <p:cNvPr id="3" name="Picture 2">
            <a:extLst>
              <a:ext uri="{FF2B5EF4-FFF2-40B4-BE49-F238E27FC236}">
                <a16:creationId xmlns:a16="http://schemas.microsoft.com/office/drawing/2014/main" id="{B501E700-7E14-4A61-AC0D-23940DF352BB}"/>
              </a:ext>
            </a:extLst>
          </p:cNvPr>
          <p:cNvPicPr>
            <a:picLocks noChangeAspect="1"/>
          </p:cNvPicPr>
          <p:nvPr/>
        </p:nvPicPr>
        <p:blipFill rotWithShape="1">
          <a:blip r:embed="rId10"/>
          <a:srcRect r="2750"/>
          <a:stretch/>
        </p:blipFill>
        <p:spPr>
          <a:xfrm>
            <a:off x="5890377" y="3804047"/>
            <a:ext cx="3186100" cy="1171928"/>
          </a:xfrm>
          <a:prstGeom prst="rect">
            <a:avLst/>
          </a:prstGeom>
          <a:ln>
            <a:noFill/>
          </a:ln>
        </p:spPr>
      </p:pic>
      <p:pic>
        <p:nvPicPr>
          <p:cNvPr id="6" name="Graphic 5" descr="Presentation with media">
            <a:extLst>
              <a:ext uri="{FF2B5EF4-FFF2-40B4-BE49-F238E27FC236}">
                <a16:creationId xmlns:a16="http://schemas.microsoft.com/office/drawing/2014/main" id="{DBA5FE7D-6FEB-44B7-AED5-3EC9612670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81740" y="1096740"/>
            <a:ext cx="1171928" cy="1171928"/>
          </a:xfrm>
          <a:prstGeom prst="rect">
            <a:avLst/>
          </a:prstGeom>
        </p:spPr>
      </p:pic>
      <p:pic>
        <p:nvPicPr>
          <p:cNvPr id="8" name="Graphic 7" descr="Document">
            <a:extLst>
              <a:ext uri="{FF2B5EF4-FFF2-40B4-BE49-F238E27FC236}">
                <a16:creationId xmlns:a16="http://schemas.microsoft.com/office/drawing/2014/main" id="{AA0D4E7D-AFA8-4AAF-9AD9-B4B4E70427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20192" y="2429076"/>
            <a:ext cx="914400" cy="914400"/>
          </a:xfrm>
          <a:prstGeom prst="rect">
            <a:avLst/>
          </a:prstGeom>
        </p:spPr>
      </p:pic>
    </p:spTree>
    <p:extLst>
      <p:ext uri="{BB962C8B-B14F-4D97-AF65-F5344CB8AC3E}">
        <p14:creationId xmlns:p14="http://schemas.microsoft.com/office/powerpoint/2010/main" val="151038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DFBF6-CB28-4885-8741-5DA61E9C1A3D}"/>
              </a:ext>
            </a:extLst>
          </p:cNvPr>
          <p:cNvPicPr>
            <a:picLocks noChangeAspect="1"/>
          </p:cNvPicPr>
          <p:nvPr/>
        </p:nvPicPr>
        <p:blipFill rotWithShape="1">
          <a:blip r:embed="rId3"/>
          <a:srcRect b="14538"/>
          <a:stretch/>
        </p:blipFill>
        <p:spPr>
          <a:xfrm>
            <a:off x="3437301" y="3715768"/>
            <a:ext cx="2269399" cy="1427732"/>
          </a:xfrm>
          <a:prstGeom prst="rect">
            <a:avLst/>
          </a:prstGeom>
        </p:spPr>
      </p:pic>
      <p:sp>
        <p:nvSpPr>
          <p:cNvPr id="12" name="Rectangle 11">
            <a:extLst>
              <a:ext uri="{FF2B5EF4-FFF2-40B4-BE49-F238E27FC236}">
                <a16:creationId xmlns:a16="http://schemas.microsoft.com/office/drawing/2014/main" id="{BD4B8A80-B285-5B4F-B918-0829ED3F15A8}"/>
              </a:ext>
            </a:extLst>
          </p:cNvPr>
          <p:cNvSpPr/>
          <p:nvPr/>
        </p:nvSpPr>
        <p:spPr>
          <a:xfrm rot="5340000">
            <a:off x="2984176" y="-1250172"/>
            <a:ext cx="90000" cy="4500000"/>
          </a:xfrm>
          <a:prstGeom prst="rect">
            <a:avLst/>
          </a:prstGeom>
          <a:solidFill>
            <a:srgbClr val="EE2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56C374-67F5-AB43-9955-99D08FA2420A}"/>
              </a:ext>
            </a:extLst>
          </p:cNvPr>
          <p:cNvSpPr txBox="1"/>
          <p:nvPr/>
        </p:nvSpPr>
        <p:spPr>
          <a:xfrm>
            <a:off x="707579" y="495401"/>
            <a:ext cx="6096669" cy="584775"/>
          </a:xfrm>
          <a:prstGeom prst="rect">
            <a:avLst/>
          </a:prstGeom>
          <a:noFill/>
        </p:spPr>
        <p:txBody>
          <a:bodyPr wrap="square" rtlCol="0">
            <a:spAutoFit/>
          </a:bodyPr>
          <a:lstStyle/>
          <a:p>
            <a:pPr marL="9525" indent="-9525">
              <a:tabLst>
                <a:tab pos="1420813" algn="l"/>
              </a:tabLst>
            </a:pPr>
            <a:r>
              <a:rPr lang="en-US" sz="3200" b="1" dirty="0">
                <a:latin typeface="Arial" panose="020B0604020202020204" pitchFamily="34" charset="0"/>
                <a:cs typeface="Arial" panose="020B0604020202020204" pitchFamily="34" charset="0"/>
              </a:rPr>
              <a:t>Background &amp; Context</a:t>
            </a:r>
          </a:p>
        </p:txBody>
      </p:sp>
      <p:sp>
        <p:nvSpPr>
          <p:cNvPr id="15" name="Shape 235">
            <a:extLst>
              <a:ext uri="{FF2B5EF4-FFF2-40B4-BE49-F238E27FC236}">
                <a16:creationId xmlns:a16="http://schemas.microsoft.com/office/drawing/2014/main" id="{E056C0FD-7C33-4605-80B5-566BD88E12C8}"/>
              </a:ext>
            </a:extLst>
          </p:cNvPr>
          <p:cNvSpPr/>
          <p:nvPr/>
        </p:nvSpPr>
        <p:spPr>
          <a:xfrm>
            <a:off x="755576" y="1400992"/>
            <a:ext cx="7776864" cy="23988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825500">
              <a:lnSpc>
                <a:spcPct val="120000"/>
              </a:lnSpc>
              <a:defRPr sz="8000" b="1" cap="all">
                <a:latin typeface="Helvetica"/>
                <a:ea typeface="Helvetica"/>
                <a:cs typeface="Helvetica"/>
                <a:sym typeface="Helvetica"/>
              </a:defRPr>
            </a:lvl1pPr>
          </a:lstStyle>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The Red Cross Red Crescent Movement is active in </a:t>
            </a:r>
            <a:r>
              <a:rPr lang="en-GB" sz="1800" cap="none" dirty="0">
                <a:latin typeface="Arial" panose="020B0604020202020204" pitchFamily="34" charset="0"/>
                <a:cs typeface="Arial" panose="020B0604020202020204" pitchFamily="34" charset="0"/>
              </a:rPr>
              <a:t>192 countries worldwide</a:t>
            </a:r>
            <a:r>
              <a:rPr lang="en-GB" sz="1800" b="0" cap="none" dirty="0">
                <a:latin typeface="Arial" panose="020B0604020202020204" pitchFamily="34" charset="0"/>
                <a:cs typeface="Arial" panose="020B0604020202020204" pitchFamily="34" charset="0"/>
              </a:rPr>
              <a:t>, with ~</a:t>
            </a:r>
            <a:r>
              <a:rPr lang="en-GB" sz="1800" cap="none" dirty="0">
                <a:latin typeface="Arial" panose="020B0604020202020204" pitchFamily="34" charset="0"/>
                <a:cs typeface="Arial" panose="020B0604020202020204" pitchFamily="34" charset="0"/>
              </a:rPr>
              <a:t>12 million volunteers</a:t>
            </a:r>
            <a:r>
              <a:rPr lang="en-GB" sz="1800" b="0" cap="none" dirty="0">
                <a:latin typeface="Arial" panose="020B0604020202020204" pitchFamily="34" charset="0"/>
                <a:cs typeface="Arial" panose="020B0604020202020204" pitchFamily="34" charset="0"/>
              </a:rPr>
              <a:t>. </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Each year disasters around the world cause thousands of deaths and impact livelihoods.</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A weather- or climate-related disaster </a:t>
            </a:r>
            <a:r>
              <a:rPr lang="en-GB" sz="1800" cap="none" dirty="0">
                <a:latin typeface="Arial" panose="020B0604020202020204" pitchFamily="34" charset="0"/>
                <a:cs typeface="Arial" panose="020B0604020202020204" pitchFamily="34" charset="0"/>
              </a:rPr>
              <a:t>occurs every 1-2 days</a:t>
            </a:r>
            <a:r>
              <a:rPr lang="en-GB" sz="1800" b="0" cap="none" dirty="0">
                <a:latin typeface="Arial" panose="020B0604020202020204" pitchFamily="34" charset="0"/>
                <a:cs typeface="Arial" panose="020B0604020202020204" pitchFamily="34" charset="0"/>
              </a:rPr>
              <a:t>, and climate change is only leading to </a:t>
            </a:r>
            <a:r>
              <a:rPr lang="en-GB" sz="1800" cap="none" dirty="0">
                <a:latin typeface="Arial" panose="020B0604020202020204" pitchFamily="34" charset="0"/>
                <a:cs typeface="Arial" panose="020B0604020202020204" pitchFamily="34" charset="0"/>
              </a:rPr>
              <a:t>increasing trends </a:t>
            </a:r>
            <a:r>
              <a:rPr lang="en-GB" sz="1800" b="0" cap="none" dirty="0">
                <a:latin typeface="Arial" panose="020B0604020202020204" pitchFamily="34" charset="0"/>
                <a:cs typeface="Arial" panose="020B0604020202020204" pitchFamily="34" charset="0"/>
              </a:rPr>
              <a:t>in terms of frequency and scale. </a:t>
            </a:r>
          </a:p>
        </p:txBody>
      </p:sp>
    </p:spTree>
    <p:extLst>
      <p:ext uri="{BB962C8B-B14F-4D97-AF65-F5344CB8AC3E}">
        <p14:creationId xmlns:p14="http://schemas.microsoft.com/office/powerpoint/2010/main" val="8265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B8A80-B285-5B4F-B918-0829ED3F15A8}"/>
              </a:ext>
            </a:extLst>
          </p:cNvPr>
          <p:cNvSpPr/>
          <p:nvPr/>
        </p:nvSpPr>
        <p:spPr>
          <a:xfrm rot="5340000">
            <a:off x="2984176" y="-1250172"/>
            <a:ext cx="90000" cy="4500000"/>
          </a:xfrm>
          <a:prstGeom prst="rect">
            <a:avLst/>
          </a:prstGeom>
          <a:solidFill>
            <a:srgbClr val="EE2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56C374-67F5-AB43-9955-99D08FA2420A}"/>
              </a:ext>
            </a:extLst>
          </p:cNvPr>
          <p:cNvSpPr txBox="1"/>
          <p:nvPr/>
        </p:nvSpPr>
        <p:spPr>
          <a:xfrm>
            <a:off x="707579" y="495401"/>
            <a:ext cx="6096669" cy="584775"/>
          </a:xfrm>
          <a:prstGeom prst="rect">
            <a:avLst/>
          </a:prstGeom>
          <a:noFill/>
        </p:spPr>
        <p:txBody>
          <a:bodyPr wrap="square" rtlCol="0">
            <a:spAutoFit/>
          </a:bodyPr>
          <a:lstStyle/>
          <a:p>
            <a:pPr marL="9525" indent="-9525">
              <a:tabLst>
                <a:tab pos="1420813" algn="l"/>
              </a:tabLst>
            </a:pPr>
            <a:r>
              <a:rPr lang="en-US" sz="3200" b="1" dirty="0">
                <a:latin typeface="Arial" panose="020B0604020202020204" pitchFamily="34" charset="0"/>
                <a:cs typeface="Arial" panose="020B0604020202020204" pitchFamily="34" charset="0"/>
              </a:rPr>
              <a:t>Background &amp; Context</a:t>
            </a:r>
          </a:p>
        </p:txBody>
      </p:sp>
      <p:sp>
        <p:nvSpPr>
          <p:cNvPr id="15" name="Shape 235">
            <a:extLst>
              <a:ext uri="{FF2B5EF4-FFF2-40B4-BE49-F238E27FC236}">
                <a16:creationId xmlns:a16="http://schemas.microsoft.com/office/drawing/2014/main" id="{E056C0FD-7C33-4605-80B5-566BD88E12C8}"/>
              </a:ext>
            </a:extLst>
          </p:cNvPr>
          <p:cNvSpPr/>
          <p:nvPr/>
        </p:nvSpPr>
        <p:spPr>
          <a:xfrm>
            <a:off x="755576" y="1400992"/>
            <a:ext cx="7776864" cy="23988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825500">
              <a:lnSpc>
                <a:spcPct val="120000"/>
              </a:lnSpc>
              <a:defRPr sz="8000" b="1" cap="all">
                <a:latin typeface="Helvetica"/>
                <a:ea typeface="Helvetica"/>
                <a:cs typeface="Helvetica"/>
                <a:sym typeface="Helvetica"/>
              </a:defRPr>
            </a:lvl1pPr>
          </a:lstStyle>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Impacts of disasters are </a:t>
            </a:r>
            <a:r>
              <a:rPr lang="en-GB" sz="1800" cap="none" dirty="0">
                <a:latin typeface="Arial" panose="020B0604020202020204" pitchFamily="34" charset="0"/>
                <a:cs typeface="Arial" panose="020B0604020202020204" pitchFamily="34" charset="0"/>
              </a:rPr>
              <a:t>unequal</a:t>
            </a:r>
            <a:r>
              <a:rPr lang="en-GB" sz="1800" b="0" cap="none" dirty="0">
                <a:latin typeface="Arial" panose="020B0604020202020204" pitchFamily="34" charset="0"/>
                <a:cs typeface="Arial" panose="020B0604020202020204" pitchFamily="34" charset="0"/>
              </a:rPr>
              <a:t>, as the coping capacity of impacted people is based on their resources to protect themselves – limited in areas where climate impacts like floods, droughts or storms hit hardest. These inequalities of the effects of weather- or climate-related disasters can be reduced. </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We can combine </a:t>
            </a:r>
            <a:r>
              <a:rPr lang="en-GB" sz="1800" cap="none" dirty="0">
                <a:latin typeface="Arial" panose="020B0604020202020204" pitchFamily="34" charset="0"/>
                <a:cs typeface="Arial" panose="020B0604020202020204" pitchFamily="34" charset="0"/>
              </a:rPr>
              <a:t>forecasts and risk analyses </a:t>
            </a:r>
            <a:r>
              <a:rPr lang="en-GB" sz="1800" b="0" cap="none" dirty="0">
                <a:latin typeface="Arial" panose="020B0604020202020204" pitchFamily="34" charset="0"/>
                <a:cs typeface="Arial" panose="020B0604020202020204" pitchFamily="34" charset="0"/>
              </a:rPr>
              <a:t>to implement </a:t>
            </a:r>
            <a:r>
              <a:rPr lang="en-GB" sz="1800" cap="none" dirty="0">
                <a:latin typeface="Arial" panose="020B0604020202020204" pitchFamily="34" charset="0"/>
                <a:cs typeface="Arial" panose="020B0604020202020204" pitchFamily="34" charset="0"/>
              </a:rPr>
              <a:t>early action activities </a:t>
            </a:r>
            <a:r>
              <a:rPr lang="en-GB" sz="1800" b="0" cap="none" dirty="0">
                <a:latin typeface="Arial" panose="020B0604020202020204" pitchFamily="34" charset="0"/>
                <a:cs typeface="Arial" panose="020B0604020202020204" pitchFamily="34" charset="0"/>
              </a:rPr>
              <a:t>we can help to protect lives and livelihoods.  </a:t>
            </a:r>
          </a:p>
        </p:txBody>
      </p:sp>
      <p:pic>
        <p:nvPicPr>
          <p:cNvPr id="1026" name="Picture 2" descr="Graphic which illustrates the idea of Forecast-based Financing">
            <a:extLst>
              <a:ext uri="{FF2B5EF4-FFF2-40B4-BE49-F238E27FC236}">
                <a16:creationId xmlns:a16="http://schemas.microsoft.com/office/drawing/2014/main" id="{C340262C-EE06-4ED5-9F0C-97E7A902C3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4914" y="3795886"/>
            <a:ext cx="3834172" cy="137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67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B8A80-B285-5B4F-B918-0829ED3F15A8}"/>
              </a:ext>
            </a:extLst>
          </p:cNvPr>
          <p:cNvSpPr/>
          <p:nvPr/>
        </p:nvSpPr>
        <p:spPr>
          <a:xfrm rot="5340000">
            <a:off x="2984176" y="-1250172"/>
            <a:ext cx="90000" cy="4500000"/>
          </a:xfrm>
          <a:prstGeom prst="rect">
            <a:avLst/>
          </a:prstGeom>
          <a:solidFill>
            <a:srgbClr val="EE2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56C374-67F5-AB43-9955-99D08FA2420A}"/>
              </a:ext>
            </a:extLst>
          </p:cNvPr>
          <p:cNvSpPr txBox="1"/>
          <p:nvPr/>
        </p:nvSpPr>
        <p:spPr>
          <a:xfrm>
            <a:off x="707579" y="495401"/>
            <a:ext cx="6096669" cy="584775"/>
          </a:xfrm>
          <a:prstGeom prst="rect">
            <a:avLst/>
          </a:prstGeom>
          <a:noFill/>
        </p:spPr>
        <p:txBody>
          <a:bodyPr wrap="square" rtlCol="0">
            <a:spAutoFit/>
          </a:bodyPr>
          <a:lstStyle/>
          <a:p>
            <a:pPr marL="9525" indent="-9525">
              <a:tabLst>
                <a:tab pos="1420813" algn="l"/>
              </a:tabLst>
            </a:pPr>
            <a:r>
              <a:rPr lang="en-US" sz="3200" b="1" dirty="0">
                <a:latin typeface="Arial" panose="020B0604020202020204" pitchFamily="34" charset="0"/>
                <a:cs typeface="Arial" panose="020B0604020202020204" pitchFamily="34" charset="0"/>
              </a:rPr>
              <a:t>Background &amp; Context</a:t>
            </a:r>
          </a:p>
        </p:txBody>
      </p:sp>
      <p:sp>
        <p:nvSpPr>
          <p:cNvPr id="15" name="Shape 235">
            <a:extLst>
              <a:ext uri="{FF2B5EF4-FFF2-40B4-BE49-F238E27FC236}">
                <a16:creationId xmlns:a16="http://schemas.microsoft.com/office/drawing/2014/main" id="{E056C0FD-7C33-4605-80B5-566BD88E12C8}"/>
              </a:ext>
            </a:extLst>
          </p:cNvPr>
          <p:cNvSpPr/>
          <p:nvPr/>
        </p:nvSpPr>
        <p:spPr>
          <a:xfrm>
            <a:off x="755576" y="1400992"/>
            <a:ext cx="7632848" cy="206646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825500">
              <a:lnSpc>
                <a:spcPct val="120000"/>
              </a:lnSpc>
              <a:defRPr sz="8000" b="1" cap="all">
                <a:latin typeface="Helvetica"/>
                <a:ea typeface="Helvetica"/>
                <a:cs typeface="Helvetica"/>
                <a:sym typeface="Helvetica"/>
              </a:defRPr>
            </a:lvl1pPr>
          </a:lstStyle>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We’re moving to an </a:t>
            </a:r>
            <a:r>
              <a:rPr lang="en-GB" sz="1800" cap="none" dirty="0">
                <a:latin typeface="Arial" panose="020B0604020202020204" pitchFamily="34" charset="0"/>
                <a:cs typeface="Arial" panose="020B0604020202020204" pitchFamily="34" charset="0"/>
              </a:rPr>
              <a:t>anticipatory approach</a:t>
            </a:r>
            <a:r>
              <a:rPr lang="en-GB" sz="1800" b="0" cap="none" dirty="0">
                <a:latin typeface="Arial" panose="020B0604020202020204" pitchFamily="34" charset="0"/>
                <a:cs typeface="Arial" panose="020B0604020202020204" pitchFamily="34" charset="0"/>
              </a:rPr>
              <a:t>, using weather and climate data and vulnerability and exposure information, to </a:t>
            </a:r>
            <a:r>
              <a:rPr lang="en-GB" sz="1800" cap="none" dirty="0">
                <a:latin typeface="Arial" panose="020B0604020202020204" pitchFamily="34" charset="0"/>
                <a:cs typeface="Arial" panose="020B0604020202020204" pitchFamily="34" charset="0"/>
              </a:rPr>
              <a:t>help planning and anticipation of disasters</a:t>
            </a:r>
            <a:r>
              <a:rPr lang="en-GB" sz="1800" b="0" cap="none" dirty="0">
                <a:latin typeface="Arial" panose="020B0604020202020204" pitchFamily="34" charset="0"/>
                <a:cs typeface="Arial" panose="020B0604020202020204" pitchFamily="34" charset="0"/>
              </a:rPr>
              <a:t> so communities are </a:t>
            </a:r>
            <a:r>
              <a:rPr lang="en-GB" sz="1800" cap="none" dirty="0">
                <a:latin typeface="Arial" panose="020B0604020202020204" pitchFamily="34" charset="0"/>
                <a:cs typeface="Arial" panose="020B0604020202020204" pitchFamily="34" charset="0"/>
              </a:rPr>
              <a:t>prepared,</a:t>
            </a:r>
            <a:r>
              <a:rPr lang="en-GB" sz="1800" b="0" cap="none" dirty="0">
                <a:latin typeface="Arial" panose="020B0604020202020204" pitchFamily="34" charset="0"/>
                <a:cs typeface="Arial" panose="020B0604020202020204" pitchFamily="34" charset="0"/>
              </a:rPr>
              <a:t> and national organisations can </a:t>
            </a:r>
            <a:r>
              <a:rPr lang="en-GB" sz="1800" cap="none" dirty="0">
                <a:latin typeface="Arial" panose="020B0604020202020204" pitchFamily="34" charset="0"/>
                <a:cs typeface="Arial" panose="020B0604020202020204" pitchFamily="34" charset="0"/>
              </a:rPr>
              <a:t>provide an effective response before disasters hit</a:t>
            </a:r>
            <a:r>
              <a:rPr lang="en-GB" sz="1800" b="0" cap="none" dirty="0">
                <a:latin typeface="Arial" panose="020B0604020202020204" pitchFamily="34" charset="0"/>
                <a:cs typeface="Arial" panose="020B0604020202020204" pitchFamily="34" charset="0"/>
              </a:rPr>
              <a:t>. </a:t>
            </a:r>
            <a:endParaRPr lang="en-US" sz="1800" b="0" cap="none" dirty="0">
              <a:latin typeface="Arial" panose="020B0604020202020204" pitchFamily="34" charset="0"/>
              <a:cs typeface="Arial" panose="020B0604020202020204" pitchFamily="34" charset="0"/>
            </a:endParaRPr>
          </a:p>
          <a:p>
            <a:pPr marL="285750" lvl="0" indent="-285750">
              <a:buClr>
                <a:srgbClr val="EE2A24"/>
              </a:buClr>
              <a:buFont typeface="Arial" panose="020B0604020202020204" pitchFamily="34" charset="0"/>
              <a:buChar char="­"/>
            </a:pPr>
            <a:endParaRPr lang="en-GB" sz="1800" b="0" cap="none" dirty="0">
              <a:latin typeface="Arial" panose="020B0604020202020204" pitchFamily="34" charset="0"/>
              <a:cs typeface="Arial" panose="020B0604020202020204" pitchFamily="34" charset="0"/>
            </a:endParaRPr>
          </a:p>
        </p:txBody>
      </p:sp>
      <p:pic>
        <p:nvPicPr>
          <p:cNvPr id="5" name="Picture 2" descr="Mozambique: Cyclone Idai - International Federation of Red Cross and Red  Crescent Societies">
            <a:extLst>
              <a:ext uri="{FF2B5EF4-FFF2-40B4-BE49-F238E27FC236}">
                <a16:creationId xmlns:a16="http://schemas.microsoft.com/office/drawing/2014/main" id="{4C6D7916-DD34-4403-BD0F-2E4C02127C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61" y="3312134"/>
            <a:ext cx="2380339" cy="13359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2ECF0D2-E16F-49EF-B0B3-C05D66A864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2964261"/>
            <a:ext cx="1368152" cy="20550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BF5EF22-BC79-484D-8541-7B9807B676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615" y="2859782"/>
            <a:ext cx="4135369" cy="223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286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278221" y="1091581"/>
            <a:ext cx="891099" cy="2431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336" tIns="21336" rIns="21336" bIns="21336" numCol="1" spcCol="16002" rtlCol="0" anchor="ctr">
            <a:spAutoFit/>
          </a:bodyPr>
          <a:lstStyle/>
          <a:p>
            <a:pPr algn="ctr" defTabSz="346710" hangingPunct="0"/>
            <a:endParaRPr lang="en-GB" sz="1300">
              <a:solidFill>
                <a:srgbClr val="FFFFFF"/>
              </a:solidFill>
              <a:sym typeface="Helvetica Light"/>
            </a:endParaRPr>
          </a:p>
        </p:txBody>
      </p:sp>
      <p:sp>
        <p:nvSpPr>
          <p:cNvPr id="13" name="Rectangle 12"/>
          <p:cNvSpPr/>
          <p:nvPr/>
        </p:nvSpPr>
        <p:spPr>
          <a:xfrm>
            <a:off x="1764319" y="3235991"/>
            <a:ext cx="1133495" cy="2431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336" tIns="21336" rIns="21336" bIns="21336" numCol="1" spcCol="16002" rtlCol="0" anchor="ctr">
            <a:spAutoFit/>
          </a:bodyPr>
          <a:lstStyle/>
          <a:p>
            <a:pPr algn="ctr" defTabSz="346710" hangingPunct="0"/>
            <a:endParaRPr lang="en-GB" sz="1300">
              <a:solidFill>
                <a:srgbClr val="FFFFFF"/>
              </a:solidFill>
              <a:sym typeface="Helvetica Light"/>
            </a:endParaRPr>
          </a:p>
        </p:txBody>
      </p:sp>
      <p:pic>
        <p:nvPicPr>
          <p:cNvPr id="7" name="Picture 6">
            <a:extLst>
              <a:ext uri="{FF2B5EF4-FFF2-40B4-BE49-F238E27FC236}">
                <a16:creationId xmlns:a16="http://schemas.microsoft.com/office/drawing/2014/main" id="{0E919300-87EA-7C4F-B50E-110F172B977B}"/>
              </a:ext>
            </a:extLst>
          </p:cNvPr>
          <p:cNvPicPr>
            <a:picLocks noChangeAspect="1"/>
          </p:cNvPicPr>
          <p:nvPr/>
        </p:nvPicPr>
        <p:blipFill rotWithShape="1">
          <a:blip r:embed="rId3"/>
          <a:srcRect l="18882" t="22100" r="26775" b="26618"/>
          <a:stretch/>
        </p:blipFill>
        <p:spPr>
          <a:xfrm>
            <a:off x="0" y="32370"/>
            <a:ext cx="9144000" cy="5122962"/>
          </a:xfrm>
          <a:prstGeom prst="rect">
            <a:avLst/>
          </a:prstGeom>
        </p:spPr>
      </p:pic>
      <p:sp>
        <p:nvSpPr>
          <p:cNvPr id="2" name="TextBox 1"/>
          <p:cNvSpPr txBox="1"/>
          <p:nvPr/>
        </p:nvSpPr>
        <p:spPr>
          <a:xfrm>
            <a:off x="1411671" y="1048256"/>
            <a:ext cx="6320659" cy="3539430"/>
          </a:xfrm>
          <a:prstGeom prst="rect">
            <a:avLst/>
          </a:prstGeom>
          <a:solidFill>
            <a:schemeClr val="bg1"/>
          </a:solidFill>
        </p:spPr>
        <p:txBody>
          <a:bodyPr wrap="square" lIns="91440" tIns="45720" rIns="91440" bIns="45720" rtlCol="0" anchor="t">
            <a:spAutoFit/>
          </a:bodyPr>
          <a:lstStyle/>
          <a:p>
            <a:pPr algn="ctr"/>
            <a:r>
              <a:rPr lang="en-GB" sz="3200" b="1" dirty="0">
                <a:latin typeface="Arial" panose="020B0604020202020204" pitchFamily="34" charset="0"/>
                <a:cs typeface="Arial" panose="020B0604020202020204" pitchFamily="34" charset="0"/>
              </a:rPr>
              <a:t>Challenge:</a:t>
            </a:r>
          </a:p>
          <a:p>
            <a:pPr algn="ctr"/>
            <a:r>
              <a:rPr lang="en-GB" sz="3200" dirty="0">
                <a:latin typeface="Arial"/>
                <a:cs typeface="Arial"/>
              </a:rPr>
              <a:t>How can we support communities and organisations in ‘data poor’ environments such as in the Sahel and parts of Southern Africa to know when and where to get ready for a disaster?</a:t>
            </a:r>
            <a:endParaRPr lang="en-GB"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942471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B8A80-B285-5B4F-B918-0829ED3F15A8}"/>
              </a:ext>
            </a:extLst>
          </p:cNvPr>
          <p:cNvSpPr/>
          <p:nvPr/>
        </p:nvSpPr>
        <p:spPr>
          <a:xfrm rot="5340000">
            <a:off x="2565307" y="-12163"/>
            <a:ext cx="90000" cy="1980000"/>
          </a:xfrm>
          <a:prstGeom prst="rect">
            <a:avLst/>
          </a:prstGeom>
          <a:solidFill>
            <a:srgbClr val="EE2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56C374-67F5-AB43-9955-99D08FA2420A}"/>
              </a:ext>
            </a:extLst>
          </p:cNvPr>
          <p:cNvSpPr txBox="1"/>
          <p:nvPr/>
        </p:nvSpPr>
        <p:spPr>
          <a:xfrm>
            <a:off x="707579" y="495401"/>
            <a:ext cx="6096669" cy="584775"/>
          </a:xfrm>
          <a:prstGeom prst="rect">
            <a:avLst/>
          </a:prstGeom>
          <a:noFill/>
        </p:spPr>
        <p:txBody>
          <a:bodyPr wrap="square" rtlCol="0">
            <a:spAutoFit/>
          </a:bodyPr>
          <a:lstStyle/>
          <a:p>
            <a:pPr marL="9525" indent="-9525">
              <a:tabLst>
                <a:tab pos="1420813" algn="l"/>
              </a:tabLst>
            </a:pPr>
            <a:r>
              <a:rPr lang="en-US" sz="3200" b="1" dirty="0">
                <a:latin typeface="Arial" panose="020B0604020202020204" pitchFamily="34" charset="0"/>
                <a:cs typeface="Arial" panose="020B0604020202020204" pitchFamily="34" charset="0"/>
              </a:rPr>
              <a:t>The Challenge: Statement</a:t>
            </a:r>
          </a:p>
        </p:txBody>
      </p:sp>
      <p:sp>
        <p:nvSpPr>
          <p:cNvPr id="15" name="Shape 235">
            <a:extLst>
              <a:ext uri="{FF2B5EF4-FFF2-40B4-BE49-F238E27FC236}">
                <a16:creationId xmlns:a16="http://schemas.microsoft.com/office/drawing/2014/main" id="{E056C0FD-7C33-4605-80B5-566BD88E12C8}"/>
              </a:ext>
            </a:extLst>
          </p:cNvPr>
          <p:cNvSpPr/>
          <p:nvPr/>
        </p:nvSpPr>
        <p:spPr>
          <a:xfrm>
            <a:off x="755576" y="1400992"/>
            <a:ext cx="6480720" cy="339605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825500">
              <a:lnSpc>
                <a:spcPct val="120000"/>
              </a:lnSpc>
              <a:defRPr sz="8000" b="1" cap="all">
                <a:latin typeface="Helvetica"/>
                <a:ea typeface="Helvetica"/>
                <a:cs typeface="Helvetica"/>
                <a:sym typeface="Helvetica"/>
              </a:defRPr>
            </a:lvl1pPr>
          </a:lstStyle>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Many places where disasters occur often lack vulnerability and exposure data about communities at risk. Hydro-meteorological data can also be sometimes lacking.  </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These data points are critical to creating triggers protocols which hydro-meteorological services and communities agree on and early action protocols that are carried out once a forecast reaches a certain threshold.  </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This data can help prompt early humanitarian action, which can help save lives and reduce the impact of the disaster.</a:t>
            </a:r>
          </a:p>
          <a:p>
            <a:pPr lvl="0">
              <a:buClr>
                <a:srgbClr val="EE2A24"/>
              </a:buClr>
            </a:pPr>
            <a:endParaRPr lang="en-US" sz="1800" b="0" cap="none"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7A284BA-90F0-4F5B-A432-43FAB7B55105}"/>
              </a:ext>
            </a:extLst>
          </p:cNvPr>
          <p:cNvPicPr>
            <a:picLocks noChangeAspect="1"/>
          </p:cNvPicPr>
          <p:nvPr/>
        </p:nvPicPr>
        <p:blipFill>
          <a:blip r:embed="rId3"/>
          <a:stretch>
            <a:fillRect/>
          </a:stretch>
        </p:blipFill>
        <p:spPr>
          <a:xfrm>
            <a:off x="7141283" y="1923678"/>
            <a:ext cx="1854087" cy="1728192"/>
          </a:xfrm>
          <a:prstGeom prst="rect">
            <a:avLst/>
          </a:prstGeom>
        </p:spPr>
      </p:pic>
    </p:spTree>
    <p:extLst>
      <p:ext uri="{BB962C8B-B14F-4D97-AF65-F5344CB8AC3E}">
        <p14:creationId xmlns:p14="http://schemas.microsoft.com/office/powerpoint/2010/main" val="3843573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B8A80-B285-5B4F-B918-0829ED3F15A8}"/>
              </a:ext>
            </a:extLst>
          </p:cNvPr>
          <p:cNvSpPr/>
          <p:nvPr/>
        </p:nvSpPr>
        <p:spPr>
          <a:xfrm rot="5340000">
            <a:off x="2565307" y="-12163"/>
            <a:ext cx="90000" cy="1980000"/>
          </a:xfrm>
          <a:prstGeom prst="rect">
            <a:avLst/>
          </a:prstGeom>
          <a:solidFill>
            <a:srgbClr val="EE2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56C374-67F5-AB43-9955-99D08FA2420A}"/>
              </a:ext>
            </a:extLst>
          </p:cNvPr>
          <p:cNvSpPr txBox="1"/>
          <p:nvPr/>
        </p:nvSpPr>
        <p:spPr>
          <a:xfrm>
            <a:off x="707579" y="495401"/>
            <a:ext cx="6096669" cy="584775"/>
          </a:xfrm>
          <a:prstGeom prst="rect">
            <a:avLst/>
          </a:prstGeom>
          <a:noFill/>
        </p:spPr>
        <p:txBody>
          <a:bodyPr wrap="square" rtlCol="0">
            <a:spAutoFit/>
          </a:bodyPr>
          <a:lstStyle/>
          <a:p>
            <a:pPr marL="9525" indent="-9525">
              <a:tabLst>
                <a:tab pos="1420813" algn="l"/>
              </a:tabLst>
            </a:pPr>
            <a:r>
              <a:rPr lang="en-US" sz="3200" b="1" dirty="0">
                <a:latin typeface="Arial" panose="020B0604020202020204" pitchFamily="34" charset="0"/>
                <a:cs typeface="Arial" panose="020B0604020202020204" pitchFamily="34" charset="0"/>
              </a:rPr>
              <a:t>The Challenge: Question</a:t>
            </a:r>
          </a:p>
        </p:txBody>
      </p:sp>
      <p:sp>
        <p:nvSpPr>
          <p:cNvPr id="15" name="Shape 235">
            <a:extLst>
              <a:ext uri="{FF2B5EF4-FFF2-40B4-BE49-F238E27FC236}">
                <a16:creationId xmlns:a16="http://schemas.microsoft.com/office/drawing/2014/main" id="{E056C0FD-7C33-4605-80B5-566BD88E12C8}"/>
              </a:ext>
            </a:extLst>
          </p:cNvPr>
          <p:cNvSpPr/>
          <p:nvPr/>
        </p:nvSpPr>
        <p:spPr>
          <a:xfrm>
            <a:off x="755576" y="1400992"/>
            <a:ext cx="7704856" cy="27433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defTabSz="825500">
              <a:lnSpc>
                <a:spcPct val="120000"/>
              </a:lnSpc>
              <a:defRPr sz="8000" b="1" cap="all">
                <a:latin typeface="Helvetica"/>
                <a:ea typeface="Helvetica"/>
                <a:cs typeface="Helvetica"/>
                <a:sym typeface="Helvetica"/>
              </a:defRPr>
            </a:lvl1pPr>
          </a:lstStyle>
          <a:p>
            <a:pPr marL="285750" indent="-285750">
              <a:buClr>
                <a:srgbClr val="EE2A24"/>
              </a:buClr>
              <a:buFont typeface="Arial" panose="020B0604020202020204" pitchFamily="34" charset="0"/>
              <a:buChar char="­"/>
            </a:pPr>
            <a:r>
              <a:rPr lang="en-GB" sz="1800" b="0" cap="none" dirty="0">
                <a:latin typeface="Arial"/>
                <a:cs typeface="Arial"/>
              </a:rPr>
              <a:t>What approach can be taken to collect data to feed into impact-based forecasts from data poor locations (with a focus on vulnerability and exposure data) in the Sahel and southern parts of Africa? </a:t>
            </a:r>
            <a:endParaRPr lang="en-GB" sz="1800" b="0" cap="none" dirty="0">
              <a:latin typeface="Arial" panose="020B0604020202020204" pitchFamily="34" charset="0"/>
              <a:cs typeface="Arial" panose="020B0604020202020204" pitchFamily="34" charset="0"/>
            </a:endParaRP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Could we crowdsource data? How can volunteers act as agents to feed into impact-based forecasts? What data could local volunteers collect within a country to feed into impact-based forecasts? </a:t>
            </a:r>
          </a:p>
          <a:p>
            <a:pPr marL="742950" lvl="1" indent="-285750">
              <a:buClr>
                <a:srgbClr val="EE2A24"/>
              </a:buClr>
              <a:buFont typeface="Arial" panose="020B0604020202020204" pitchFamily="34" charset="0"/>
              <a:buChar char="­"/>
            </a:pPr>
            <a:r>
              <a:rPr lang="en-GB" sz="1400" b="0" cap="none" dirty="0">
                <a:latin typeface="Arial" panose="020B0604020202020204" pitchFamily="34" charset="0"/>
                <a:cs typeface="Arial" panose="020B0604020202020204" pitchFamily="34" charset="0"/>
              </a:rPr>
              <a:t>What would they collect? </a:t>
            </a:r>
          </a:p>
          <a:p>
            <a:pPr marL="742950" lvl="1" indent="-285750">
              <a:buClr>
                <a:srgbClr val="EE2A24"/>
              </a:buClr>
              <a:buFont typeface="Arial" panose="020B0604020202020204" pitchFamily="34" charset="0"/>
              <a:buChar char="­"/>
            </a:pPr>
            <a:r>
              <a:rPr lang="en-GB" sz="1400" b="0" cap="none" dirty="0">
                <a:latin typeface="Arial" panose="020B0604020202020204" pitchFamily="34" charset="0"/>
                <a:cs typeface="Arial" panose="020B0604020202020204" pitchFamily="34" charset="0"/>
              </a:rPr>
              <a:t>How would they collect and report it? </a:t>
            </a:r>
          </a:p>
          <a:p>
            <a:pPr marL="742950" lvl="1" indent="-285750">
              <a:buClr>
                <a:srgbClr val="EE2A24"/>
              </a:buClr>
              <a:buFont typeface="Arial" panose="020B0604020202020204" pitchFamily="34" charset="0"/>
              <a:buChar char="­"/>
            </a:pPr>
            <a:r>
              <a:rPr lang="en-GB" sz="1400" b="0" cap="none" dirty="0">
                <a:latin typeface="Arial" panose="020B0604020202020204" pitchFamily="34" charset="0"/>
                <a:cs typeface="Arial" panose="020B0604020202020204" pitchFamily="34" charset="0"/>
              </a:rPr>
              <a:t>How would it be visualised for decision makers to respond? </a:t>
            </a:r>
          </a:p>
        </p:txBody>
      </p:sp>
      <p:pic>
        <p:nvPicPr>
          <p:cNvPr id="3" name="Graphic 2" descr="Questions">
            <a:extLst>
              <a:ext uri="{FF2B5EF4-FFF2-40B4-BE49-F238E27FC236}">
                <a16:creationId xmlns:a16="http://schemas.microsoft.com/office/drawing/2014/main" id="{8FBC8C00-6DAC-4447-A3B2-7432C5842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072" y="326184"/>
            <a:ext cx="914400" cy="914400"/>
          </a:xfrm>
          <a:prstGeom prst="rect">
            <a:avLst/>
          </a:prstGeom>
        </p:spPr>
      </p:pic>
    </p:spTree>
    <p:extLst>
      <p:ext uri="{BB962C8B-B14F-4D97-AF65-F5344CB8AC3E}">
        <p14:creationId xmlns:p14="http://schemas.microsoft.com/office/powerpoint/2010/main" val="139335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B8A80-B285-5B4F-B918-0829ED3F15A8}"/>
              </a:ext>
            </a:extLst>
          </p:cNvPr>
          <p:cNvSpPr/>
          <p:nvPr/>
        </p:nvSpPr>
        <p:spPr>
          <a:xfrm rot="5340000">
            <a:off x="2565307" y="-12163"/>
            <a:ext cx="90000" cy="1980000"/>
          </a:xfrm>
          <a:prstGeom prst="rect">
            <a:avLst/>
          </a:prstGeom>
          <a:solidFill>
            <a:srgbClr val="EE2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56C374-67F5-AB43-9955-99D08FA2420A}"/>
              </a:ext>
            </a:extLst>
          </p:cNvPr>
          <p:cNvSpPr txBox="1"/>
          <p:nvPr/>
        </p:nvSpPr>
        <p:spPr>
          <a:xfrm>
            <a:off x="707579" y="495401"/>
            <a:ext cx="7608837" cy="584775"/>
          </a:xfrm>
          <a:prstGeom prst="rect">
            <a:avLst/>
          </a:prstGeom>
          <a:noFill/>
        </p:spPr>
        <p:txBody>
          <a:bodyPr wrap="square" rtlCol="0">
            <a:spAutoFit/>
          </a:bodyPr>
          <a:lstStyle/>
          <a:p>
            <a:pPr marL="9525" indent="-9525">
              <a:tabLst>
                <a:tab pos="1420813" algn="l"/>
              </a:tabLst>
            </a:pPr>
            <a:r>
              <a:rPr lang="en-US" sz="3200" b="1" dirty="0">
                <a:latin typeface="Arial" panose="020B0604020202020204" pitchFamily="34" charset="0"/>
                <a:cs typeface="Arial" panose="020B0604020202020204" pitchFamily="34" charset="0"/>
              </a:rPr>
              <a:t>The Challenge: Secondary question</a:t>
            </a:r>
          </a:p>
        </p:txBody>
      </p:sp>
      <p:sp>
        <p:nvSpPr>
          <p:cNvPr id="15" name="Shape 235">
            <a:extLst>
              <a:ext uri="{FF2B5EF4-FFF2-40B4-BE49-F238E27FC236}">
                <a16:creationId xmlns:a16="http://schemas.microsoft.com/office/drawing/2014/main" id="{E056C0FD-7C33-4605-80B5-566BD88E12C8}"/>
              </a:ext>
            </a:extLst>
          </p:cNvPr>
          <p:cNvSpPr/>
          <p:nvPr/>
        </p:nvSpPr>
        <p:spPr>
          <a:xfrm>
            <a:off x="755576" y="1400992"/>
            <a:ext cx="7704856" cy="273126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825500">
              <a:lnSpc>
                <a:spcPct val="120000"/>
              </a:lnSpc>
              <a:defRPr sz="8000" b="1" cap="all">
                <a:latin typeface="Helvetica"/>
                <a:ea typeface="Helvetica"/>
                <a:cs typeface="Helvetica"/>
                <a:sym typeface="Helvetica"/>
              </a:defRPr>
            </a:lvl1pPr>
          </a:lstStyle>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What other datasets are useful for identifying exposure and vulnerability? E.g., How can OpenStreetMap data be used? Does this have to focus on mapping roads, houses and buildings. This is useful for flood risk but might have less clear use for drought risk) </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What attributes might be useful to know (public or internal) for different disasters? </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What open data sets are available that can be used to support this. </a:t>
            </a:r>
          </a:p>
          <a:p>
            <a:pPr lvl="0">
              <a:buClr>
                <a:srgbClr val="EE2A24"/>
              </a:buClr>
            </a:pPr>
            <a:endParaRPr lang="en-US" sz="1800" b="0" cap="none" dirty="0">
              <a:latin typeface="Arial" panose="020B0604020202020204" pitchFamily="34" charset="0"/>
              <a:cs typeface="Arial" panose="020B0604020202020204" pitchFamily="34" charset="0"/>
            </a:endParaRPr>
          </a:p>
        </p:txBody>
      </p:sp>
      <p:pic>
        <p:nvPicPr>
          <p:cNvPr id="5" name="Graphic 4" descr="Questions">
            <a:extLst>
              <a:ext uri="{FF2B5EF4-FFF2-40B4-BE49-F238E27FC236}">
                <a16:creationId xmlns:a16="http://schemas.microsoft.com/office/drawing/2014/main" id="{C3AD01DB-5F81-48B6-B3F3-BD5A62CDE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072" y="326184"/>
            <a:ext cx="914400" cy="914400"/>
          </a:xfrm>
          <a:prstGeom prst="rect">
            <a:avLst/>
          </a:prstGeom>
        </p:spPr>
      </p:pic>
    </p:spTree>
    <p:extLst>
      <p:ext uri="{BB962C8B-B14F-4D97-AF65-F5344CB8AC3E}">
        <p14:creationId xmlns:p14="http://schemas.microsoft.com/office/powerpoint/2010/main" val="3266503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B8A80-B285-5B4F-B918-0829ED3F15A8}"/>
              </a:ext>
            </a:extLst>
          </p:cNvPr>
          <p:cNvSpPr/>
          <p:nvPr/>
        </p:nvSpPr>
        <p:spPr>
          <a:xfrm rot="5340000">
            <a:off x="3393446" y="164696"/>
            <a:ext cx="90000" cy="1620000"/>
          </a:xfrm>
          <a:prstGeom prst="rect">
            <a:avLst/>
          </a:prstGeom>
          <a:solidFill>
            <a:srgbClr val="EE2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56C374-67F5-AB43-9955-99D08FA2420A}"/>
              </a:ext>
            </a:extLst>
          </p:cNvPr>
          <p:cNvSpPr txBox="1"/>
          <p:nvPr/>
        </p:nvSpPr>
        <p:spPr>
          <a:xfrm>
            <a:off x="707579" y="495401"/>
            <a:ext cx="6096669" cy="584775"/>
          </a:xfrm>
          <a:prstGeom prst="rect">
            <a:avLst/>
          </a:prstGeom>
          <a:noFill/>
        </p:spPr>
        <p:txBody>
          <a:bodyPr wrap="square" rtlCol="0">
            <a:spAutoFit/>
          </a:bodyPr>
          <a:lstStyle/>
          <a:p>
            <a:pPr marL="9525" indent="-9525">
              <a:tabLst>
                <a:tab pos="1420813" algn="l"/>
              </a:tabLst>
            </a:pPr>
            <a:r>
              <a:rPr lang="en-US" sz="3200" b="1" dirty="0">
                <a:latin typeface="Arial" panose="020B0604020202020204" pitchFamily="34" charset="0"/>
                <a:cs typeface="Arial" panose="020B0604020202020204" pitchFamily="34" charset="0"/>
              </a:rPr>
              <a:t>Potential Outputs</a:t>
            </a:r>
          </a:p>
        </p:txBody>
      </p:sp>
      <p:sp>
        <p:nvSpPr>
          <p:cNvPr id="15" name="Shape 235">
            <a:extLst>
              <a:ext uri="{FF2B5EF4-FFF2-40B4-BE49-F238E27FC236}">
                <a16:creationId xmlns:a16="http://schemas.microsoft.com/office/drawing/2014/main" id="{E056C0FD-7C33-4605-80B5-566BD88E12C8}"/>
              </a:ext>
            </a:extLst>
          </p:cNvPr>
          <p:cNvSpPr/>
          <p:nvPr/>
        </p:nvSpPr>
        <p:spPr>
          <a:xfrm>
            <a:off x="755576" y="1400992"/>
            <a:ext cx="8064896" cy="38269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825500">
              <a:lnSpc>
                <a:spcPct val="120000"/>
              </a:lnSpc>
              <a:defRPr sz="8000" b="1" cap="all">
                <a:latin typeface="Helvetica"/>
                <a:ea typeface="Helvetica"/>
                <a:cs typeface="Helvetica"/>
                <a:sym typeface="Helvetica"/>
              </a:defRPr>
            </a:lvl1pPr>
          </a:lstStyle>
          <a:p>
            <a:pPr marL="285750" lvl="0" indent="-285750">
              <a:buClr>
                <a:srgbClr val="EE2A24"/>
              </a:buClr>
              <a:buFont typeface="Arial" panose="020B0604020202020204" pitchFamily="34" charset="0"/>
              <a:buChar char="­"/>
            </a:pPr>
            <a:r>
              <a:rPr lang="en-US" sz="1800" b="0" cap="none" dirty="0">
                <a:latin typeface="Arial" panose="020B0604020202020204" pitchFamily="34" charset="0"/>
                <a:cs typeface="Arial" panose="020B0604020202020204" pitchFamily="34" charset="0"/>
              </a:rPr>
              <a:t>A methodology to collect community, and household level vulnerability data to then incorporate into Impact based Forecast </a:t>
            </a:r>
            <a:r>
              <a:rPr lang="en-US" sz="1800" b="0" cap="none" dirty="0" err="1">
                <a:latin typeface="Arial" panose="020B0604020202020204" pitchFamily="34" charset="0"/>
                <a:cs typeface="Arial" panose="020B0604020202020204" pitchFamily="34" charset="0"/>
              </a:rPr>
              <a:t>programmes</a:t>
            </a:r>
            <a:r>
              <a:rPr lang="en-US" sz="1800" b="0" cap="none" dirty="0">
                <a:latin typeface="Arial" panose="020B0604020202020204" pitchFamily="34" charset="0"/>
                <a:cs typeface="Arial" panose="020B0604020202020204" pitchFamily="34" charset="0"/>
              </a:rPr>
              <a:t> </a:t>
            </a:r>
            <a:r>
              <a:rPr lang="en-GB" sz="1800" b="0" cap="none" dirty="0">
                <a:latin typeface="Arial" panose="020B0604020202020204" pitchFamily="34" charset="0"/>
                <a:cs typeface="Arial" panose="020B0604020202020204" pitchFamily="34" charset="0"/>
              </a:rPr>
              <a:t>in data poor locations</a:t>
            </a:r>
            <a:r>
              <a:rPr lang="en-US" sz="1800" b="0" cap="none" dirty="0">
                <a:latin typeface="Arial" panose="020B0604020202020204" pitchFamily="34" charset="0"/>
                <a:cs typeface="Arial" panose="020B0604020202020204" pitchFamily="34" charset="0"/>
              </a:rPr>
              <a:t>, with a focus on drought. </a:t>
            </a:r>
          </a:p>
          <a:p>
            <a:pPr marL="742950" lvl="1" indent="-285750">
              <a:buClr>
                <a:srgbClr val="EE2A24"/>
              </a:buClr>
              <a:buFont typeface="Arial" panose="020B0604020202020204" pitchFamily="34" charset="0"/>
              <a:buChar char="­"/>
            </a:pPr>
            <a:r>
              <a:rPr lang="en-US" sz="1400" dirty="0">
                <a:latin typeface="Arial" panose="020B0604020202020204" pitchFamily="34" charset="0"/>
                <a:cs typeface="Arial" panose="020B0604020202020204" pitchFamily="34" charset="0"/>
              </a:rPr>
              <a:t>Identification of how this data would vary between emergencies, such as flooding vs. drought. </a:t>
            </a:r>
            <a:endParaRPr lang="en-US" sz="1400" b="0" cap="none" dirty="0">
              <a:latin typeface="Arial" panose="020B0604020202020204" pitchFamily="34" charset="0"/>
              <a:cs typeface="Arial" panose="020B0604020202020204" pitchFamily="34" charset="0"/>
            </a:endParaRPr>
          </a:p>
          <a:p>
            <a:pPr marL="285750" lvl="0" indent="-285750">
              <a:buClr>
                <a:srgbClr val="EE2A24"/>
              </a:buClr>
              <a:buFont typeface="Arial" panose="020B0604020202020204" pitchFamily="34" charset="0"/>
              <a:buChar char="­"/>
            </a:pPr>
            <a:r>
              <a:rPr lang="en-US" sz="1800" b="0" cap="none" dirty="0">
                <a:latin typeface="Arial" panose="020B0604020202020204" pitchFamily="34" charset="0"/>
                <a:cs typeface="Arial" panose="020B0604020202020204" pitchFamily="34" charset="0"/>
              </a:rPr>
              <a:t>A process for </a:t>
            </a:r>
            <a:r>
              <a:rPr lang="en-GB" sz="1800" b="0" cap="none" dirty="0">
                <a:latin typeface="Arial" panose="020B0604020202020204" pitchFamily="34" charset="0"/>
                <a:cs typeface="Arial" panose="020B0604020202020204" pitchFamily="34" charset="0"/>
              </a:rPr>
              <a:t>crowdsourcing vulnerability and exposure datasets (and hydro-met data)</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Datasets which could be collected, crowdsourced, or via a different method, highlighting their openness, type (e.g., geographical) and attributes.</a:t>
            </a:r>
          </a:p>
          <a:p>
            <a:pPr marL="285750" lvl="0" indent="-285750">
              <a:buClr>
                <a:srgbClr val="EE2A24"/>
              </a:buClr>
              <a:buFont typeface="Arial" panose="020B0604020202020204" pitchFamily="34" charset="0"/>
              <a:buChar char="­"/>
            </a:pPr>
            <a:r>
              <a:rPr lang="en-GB" sz="1800" b="0" cap="none" dirty="0">
                <a:latin typeface="Arial" panose="020B0604020202020204" pitchFamily="34" charset="0"/>
                <a:cs typeface="Arial" panose="020B0604020202020204" pitchFamily="34" charset="0"/>
              </a:rPr>
              <a:t>An approach to integrating the methodology and datasets into Impact based financing programmes. </a:t>
            </a:r>
          </a:p>
          <a:p>
            <a:pPr marL="285750" lvl="0" indent="-285750">
              <a:buClr>
                <a:srgbClr val="EE2A24"/>
              </a:buClr>
              <a:buFont typeface="Arial" panose="020B0604020202020204" pitchFamily="34" charset="0"/>
              <a:buChar char="­"/>
            </a:pPr>
            <a:endParaRPr lang="en-US" sz="1800" b="0" cap="none" dirty="0">
              <a:latin typeface="Arial" panose="020B0604020202020204" pitchFamily="34" charset="0"/>
              <a:cs typeface="Arial" panose="020B0604020202020204" pitchFamily="34" charset="0"/>
            </a:endParaRPr>
          </a:p>
        </p:txBody>
      </p:sp>
      <p:pic>
        <p:nvPicPr>
          <p:cNvPr id="3" name="Graphic 2" descr="Teacher">
            <a:extLst>
              <a:ext uri="{FF2B5EF4-FFF2-40B4-BE49-F238E27FC236}">
                <a16:creationId xmlns:a16="http://schemas.microsoft.com/office/drawing/2014/main" id="{0C6B1FB6-ABC4-42E6-8A65-7885342BD4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072" y="326184"/>
            <a:ext cx="914400" cy="914400"/>
          </a:xfrm>
          <a:prstGeom prst="rect">
            <a:avLst/>
          </a:prstGeom>
        </p:spPr>
      </p:pic>
    </p:spTree>
    <p:extLst>
      <p:ext uri="{BB962C8B-B14F-4D97-AF65-F5344CB8AC3E}">
        <p14:creationId xmlns:p14="http://schemas.microsoft.com/office/powerpoint/2010/main" val="1411163314"/>
      </p:ext>
    </p:extLst>
  </p:cSld>
  <p:clrMapOvr>
    <a:masterClrMapping/>
  </p:clrMapOvr>
</p:sld>
</file>

<file path=ppt/theme/theme1.xml><?xml version="1.0" encoding="utf-8"?>
<a:theme xmlns:a="http://schemas.openxmlformats.org/drawingml/2006/main" name="Powerpoint template 16 to 9 ratio - most up to date">
  <a:themeElements>
    <a:clrScheme name="British Red Cross">
      <a:dk1>
        <a:srgbClr val="000000"/>
      </a:dk1>
      <a:lt1>
        <a:srgbClr val="FFFFFF"/>
      </a:lt1>
      <a:dk2>
        <a:srgbClr val="EE2A24"/>
      </a:dk2>
      <a:lt2>
        <a:srgbClr val="9D1F21"/>
      </a:lt2>
      <a:accent1>
        <a:srgbClr val="65181B"/>
      </a:accent1>
      <a:accent2>
        <a:srgbClr val="1D1B1D"/>
      </a:accent2>
      <a:accent3>
        <a:srgbClr val="627B80"/>
      </a:accent3>
      <a:accent4>
        <a:srgbClr val="1A3351"/>
      </a:accent4>
      <a:accent5>
        <a:srgbClr val="F1B13B"/>
      </a:accent5>
      <a:accent6>
        <a:srgbClr val="43A92C"/>
      </a:accent6>
      <a:hlink>
        <a:srgbClr val="EE2A24"/>
      </a:hlink>
      <a:folHlink>
        <a:srgbClr val="EE2A2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6372483_British Red Cross PowerPoint template (ratio 16 to 9)" id="{0EBFE091-2EC9-49F9-9293-E12132EBB503}" vid="{2EDB573B-4F71-4CBB-A1D8-F47775D6A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7694180A688845802A50A8CDC6F3E3" ma:contentTypeVersion="12" ma:contentTypeDescription="Create a new document." ma:contentTypeScope="" ma:versionID="9ed40705e05a0ca2268a926a3829781e">
  <xsd:schema xmlns:xsd="http://www.w3.org/2001/XMLSchema" xmlns:xs="http://www.w3.org/2001/XMLSchema" xmlns:p="http://schemas.microsoft.com/office/2006/metadata/properties" xmlns:ns2="9ef02c98-fd14-4d6d-aff8-6b7a361d0126" xmlns:ns3="8e81d20b-a9f7-4851-b87d-0ea8ec1a8844" targetNamespace="http://schemas.microsoft.com/office/2006/metadata/properties" ma:root="true" ma:fieldsID="0f40be4f778e3a0f08cba9157435a749" ns2:_="" ns3:_="">
    <xsd:import namespace="9ef02c98-fd14-4d6d-aff8-6b7a361d0126"/>
    <xsd:import namespace="8e81d20b-a9f7-4851-b87d-0ea8ec1a88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f02c98-fd14-4d6d-aff8-6b7a361d01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81d20b-a9f7-4851-b87d-0ea8ec1a88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2A99DF-E9A0-4AAE-90D4-B62F0AA86564}">
  <ds:schemaRefs>
    <ds:schemaRef ds:uri="http://schemas.microsoft.com/sharepoint/v3/contenttype/forms"/>
  </ds:schemaRefs>
</ds:datastoreItem>
</file>

<file path=customXml/itemProps2.xml><?xml version="1.0" encoding="utf-8"?>
<ds:datastoreItem xmlns:ds="http://schemas.openxmlformats.org/officeDocument/2006/customXml" ds:itemID="{E60B658C-C465-4419-B3E3-B69A0F4F99DB}">
  <ds:schemaRefs>
    <ds:schemaRef ds:uri="http://schemas.microsoft.com/office/2006/documentManagement/types"/>
    <ds:schemaRef ds:uri="http://schemas.microsoft.com/office/infopath/2007/PartnerControls"/>
    <ds:schemaRef ds:uri="9ef02c98-fd14-4d6d-aff8-6b7a361d0126"/>
    <ds:schemaRef ds:uri="http://purl.org/dc/elements/1.1/"/>
    <ds:schemaRef ds:uri="http://schemas.microsoft.com/office/2006/metadata/properties"/>
    <ds:schemaRef ds:uri="http://purl.org/dc/terms/"/>
    <ds:schemaRef ds:uri="http://schemas.openxmlformats.org/package/2006/metadata/core-properties"/>
    <ds:schemaRef ds:uri="8e81d20b-a9f7-4851-b87d-0ea8ec1a8844"/>
    <ds:schemaRef ds:uri="http://www.w3.org/XML/1998/namespace"/>
    <ds:schemaRef ds:uri="http://purl.org/dc/dcmitype/"/>
  </ds:schemaRefs>
</ds:datastoreItem>
</file>

<file path=customXml/itemProps3.xml><?xml version="1.0" encoding="utf-8"?>
<ds:datastoreItem xmlns:ds="http://schemas.openxmlformats.org/officeDocument/2006/customXml" ds:itemID="{743BD855-578E-4E93-8420-6EE0C6BAE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f02c98-fd14-4d6d-aff8-6b7a361d0126"/>
    <ds:schemaRef ds:uri="8e81d20b-a9f7-4851-b87d-0ea8ec1a88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323</TotalTime>
  <Words>707</Words>
  <Application>Microsoft Office PowerPoint</Application>
  <PresentationFormat>On-screen Show (16:9)</PresentationFormat>
  <Paragraphs>50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Helvetica Neue</vt:lpstr>
      <vt:lpstr>Powerpoint template 16 to 9 ratio - most up to 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British Red Cross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Doy</dc:creator>
  <cp:lastModifiedBy>Green, Rebecca</cp:lastModifiedBy>
  <cp:revision>15</cp:revision>
  <dcterms:created xsi:type="dcterms:W3CDTF">2018-07-19T10:58:08Z</dcterms:created>
  <dcterms:modified xsi:type="dcterms:W3CDTF">2021-02-26T07:05:09Z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0x010100237694180A688845802A50A8CDC6F3E3</vt:lpwstr>
  </property>
</Properties>
</file>